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99036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 uri="http://customooxmlschemas.google.com/">
      <go:slidesCustomData xmlns:go="http://customooxmlschemas.google.com/" r:id="rId7" roundtripDataSignature="AMtx7miKT9OYYAeTmcA9W1Sfy9mpRXop7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
          <p:cNvSpPr txBox="1"/>
          <p:nvPr>
            <p:ph type="ctrTitle"/>
          </p:nvPr>
        </p:nvSpPr>
        <p:spPr>
          <a:xfrm>
            <a:off x="233781" y="1433649"/>
            <a:ext cx="6390300" cy="3952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
          <p:cNvSpPr txBox="1"/>
          <p:nvPr>
            <p:ph idx="1" type="subTitle"/>
          </p:nvPr>
        </p:nvSpPr>
        <p:spPr>
          <a:xfrm>
            <a:off x="233775" y="5456992"/>
            <a:ext cx="6390300" cy="1526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3"/>
          <p:cNvSpPr txBox="1"/>
          <p:nvPr>
            <p:ph hasCustomPrompt="1" type="title"/>
          </p:nvPr>
        </p:nvSpPr>
        <p:spPr>
          <a:xfrm>
            <a:off x="233775" y="2129799"/>
            <a:ext cx="6390300" cy="3780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p:nvPr>
            <p:ph idx="1" type="body"/>
          </p:nvPr>
        </p:nvSpPr>
        <p:spPr>
          <a:xfrm>
            <a:off x="233775" y="6069481"/>
            <a:ext cx="6390300" cy="25047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5"/>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5"/>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5"/>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6"/>
          <p:cNvSpPr txBox="1"/>
          <p:nvPr>
            <p:ph type="title"/>
          </p:nvPr>
        </p:nvSpPr>
        <p:spPr>
          <a:xfrm>
            <a:off x="233775" y="4141374"/>
            <a:ext cx="6390300" cy="162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6"/>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7"/>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7"/>
          <p:cNvSpPr txBox="1"/>
          <p:nvPr>
            <p:ph idx="1" type="body"/>
          </p:nvPr>
        </p:nvSpPr>
        <p:spPr>
          <a:xfrm>
            <a:off x="233775"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7"/>
          <p:cNvSpPr txBox="1"/>
          <p:nvPr>
            <p:ph idx="2" type="body"/>
          </p:nvPr>
        </p:nvSpPr>
        <p:spPr>
          <a:xfrm>
            <a:off x="3624300"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7"/>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8"/>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8"/>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9"/>
          <p:cNvSpPr txBox="1"/>
          <p:nvPr>
            <p:ph type="title"/>
          </p:nvPr>
        </p:nvSpPr>
        <p:spPr>
          <a:xfrm>
            <a:off x="233775" y="1069785"/>
            <a:ext cx="2106000" cy="1455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9"/>
          <p:cNvSpPr txBox="1"/>
          <p:nvPr>
            <p:ph idx="1" type="body"/>
          </p:nvPr>
        </p:nvSpPr>
        <p:spPr>
          <a:xfrm>
            <a:off x="233775" y="2675618"/>
            <a:ext cx="2106000" cy="61218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9"/>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0"/>
          <p:cNvSpPr txBox="1"/>
          <p:nvPr>
            <p:ph type="title"/>
          </p:nvPr>
        </p:nvSpPr>
        <p:spPr>
          <a:xfrm>
            <a:off x="367688" y="866746"/>
            <a:ext cx="4775700" cy="787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0"/>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1"/>
          <p:cNvSpPr/>
          <p:nvPr/>
        </p:nvSpPr>
        <p:spPr>
          <a:xfrm>
            <a:off x="3429000" y="48"/>
            <a:ext cx="3429000" cy="9903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1"/>
          <p:cNvSpPr txBox="1"/>
          <p:nvPr>
            <p:ph type="title"/>
          </p:nvPr>
        </p:nvSpPr>
        <p:spPr>
          <a:xfrm>
            <a:off x="199125" y="2374428"/>
            <a:ext cx="3033900" cy="2854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1"/>
          <p:cNvSpPr txBox="1"/>
          <p:nvPr>
            <p:ph idx="1" type="subTitle"/>
          </p:nvPr>
        </p:nvSpPr>
        <p:spPr>
          <a:xfrm>
            <a:off x="199125" y="5397207"/>
            <a:ext cx="3033900" cy="237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1"/>
          <p:cNvSpPr txBox="1"/>
          <p:nvPr>
            <p:ph idx="2" type="body"/>
          </p:nvPr>
        </p:nvSpPr>
        <p:spPr>
          <a:xfrm>
            <a:off x="3704625" y="1394418"/>
            <a:ext cx="2877600" cy="7114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40" name="Google Shape;40;p1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2"/>
          <p:cNvSpPr txBox="1"/>
          <p:nvPr>
            <p:ph idx="1" type="body"/>
          </p:nvPr>
        </p:nvSpPr>
        <p:spPr>
          <a:xfrm>
            <a:off x="233775" y="8145800"/>
            <a:ext cx="4499100" cy="11652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2"/>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
          <p:cNvSpPr txBox="1"/>
          <p:nvPr/>
        </p:nvSpPr>
        <p:spPr>
          <a:xfrm>
            <a:off x="664050" y="2479375"/>
            <a:ext cx="5529900" cy="6337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nl" sz="2400">
                <a:latin typeface="Calibri"/>
                <a:ea typeface="Calibri"/>
                <a:cs typeface="Calibri"/>
                <a:sym typeface="Calibri"/>
              </a:rPr>
              <a:t>Voor de kleinsten: Manna speelhoek</a:t>
            </a:r>
            <a:endParaRPr b="1" sz="2400">
              <a:latin typeface="Calibri"/>
              <a:ea typeface="Calibri"/>
              <a:cs typeface="Calibri"/>
              <a:sym typeface="Calibri"/>
            </a:endParaRPr>
          </a:p>
          <a:p>
            <a:pPr indent="0" lvl="0" marL="0" rtl="0" algn="ctr">
              <a:lnSpc>
                <a:spcPct val="115000"/>
              </a:lnSpc>
              <a:spcBef>
                <a:spcPts val="0"/>
              </a:spcBef>
              <a:spcAft>
                <a:spcPts val="0"/>
              </a:spcAft>
              <a:buNone/>
            </a:pPr>
            <a:br>
              <a:rPr lang="nl" sz="1100">
                <a:solidFill>
                  <a:srgbClr val="F39430"/>
                </a:solidFill>
              </a:rPr>
            </a:br>
            <a:r>
              <a:rPr lang="nl" sz="1100">
                <a:solidFill>
                  <a:srgbClr val="F39430"/>
                </a:solidFill>
              </a:rPr>
              <a:t>Exodus 16: 14-15</a:t>
            </a:r>
            <a:endParaRPr sz="1100">
              <a:solidFill>
                <a:srgbClr val="F39430"/>
              </a:solidFill>
            </a:endParaRPr>
          </a:p>
          <a:p>
            <a:pPr indent="0" lvl="0" marL="0" rtl="0" algn="ctr">
              <a:lnSpc>
                <a:spcPct val="115000"/>
              </a:lnSpc>
              <a:spcBef>
                <a:spcPts val="0"/>
              </a:spcBef>
              <a:spcAft>
                <a:spcPts val="0"/>
              </a:spcAft>
              <a:buNone/>
            </a:pPr>
            <a:r>
              <a:rPr lang="nl" sz="1100">
                <a:solidFill>
                  <a:srgbClr val="F39430"/>
                </a:solidFill>
              </a:rPr>
              <a:t>De volgende ochtend regende het zachtjes. Toen het droog werd, was de grond in de woestijn bedekt met een dun wit laagje. Het leek net of het gevroren had. De Israëlieten zagen het, maar ze begrepen niet wat het was. ‘Wat is dat?’ zeiden ze tegen elkaar. Mozes zei: ‘Dat is het brood dat de Heer jullie te eten geeft.</a:t>
            </a:r>
            <a:endParaRPr sz="1100">
              <a:solidFill>
                <a:srgbClr val="F39430"/>
              </a:solidFill>
            </a:endParaRPr>
          </a:p>
          <a:p>
            <a:pPr indent="0" lvl="0" marL="0" rtl="0" algn="l">
              <a:lnSpc>
                <a:spcPct val="115000"/>
              </a:lnSpc>
              <a:spcBef>
                <a:spcPts val="0"/>
              </a:spcBef>
              <a:spcAft>
                <a:spcPts val="0"/>
              </a:spcAft>
              <a:buNone/>
            </a:pPr>
            <a:r>
              <a:t/>
            </a:r>
            <a:endParaRPr sz="1200">
              <a:latin typeface="Calibri"/>
              <a:ea typeface="Calibri"/>
              <a:cs typeface="Calibri"/>
              <a:sym typeface="Calibri"/>
            </a:endParaRPr>
          </a:p>
          <a:p>
            <a:pPr indent="0" lvl="0" marL="0" rtl="0" algn="l">
              <a:lnSpc>
                <a:spcPct val="115000"/>
              </a:lnSpc>
              <a:spcBef>
                <a:spcPts val="0"/>
              </a:spcBef>
              <a:spcAft>
                <a:spcPts val="0"/>
              </a:spcAft>
              <a:buNone/>
            </a:pPr>
            <a:r>
              <a:rPr b="1" lang="nl" sz="1200"/>
              <a:t>Nodig</a:t>
            </a:r>
            <a:br>
              <a:rPr b="1" lang="nl" sz="1200"/>
            </a:br>
            <a:endParaRPr b="1" sz="1200"/>
          </a:p>
          <a:p>
            <a:pPr indent="-304800" lvl="0" marL="457200" rtl="0" algn="l">
              <a:lnSpc>
                <a:spcPct val="115000"/>
              </a:lnSpc>
              <a:spcBef>
                <a:spcPts val="0"/>
              </a:spcBef>
              <a:spcAft>
                <a:spcPts val="0"/>
              </a:spcAft>
              <a:buSzPts val="1200"/>
              <a:buChar char="-"/>
            </a:pPr>
            <a:r>
              <a:rPr lang="nl" sz="1200"/>
              <a:t>Een grote plastic bak</a:t>
            </a:r>
            <a:endParaRPr sz="1200"/>
          </a:p>
          <a:p>
            <a:pPr indent="-304800" lvl="0" marL="457200" rtl="0" algn="l">
              <a:lnSpc>
                <a:spcPct val="115000"/>
              </a:lnSpc>
              <a:spcBef>
                <a:spcPts val="0"/>
              </a:spcBef>
              <a:spcAft>
                <a:spcPts val="0"/>
              </a:spcAft>
              <a:buSzPts val="1200"/>
              <a:buChar char="-"/>
            </a:pPr>
            <a:r>
              <a:rPr lang="nl" sz="1200"/>
              <a:t>Zandbakvormpjes en schepjes of koekvormpjes</a:t>
            </a:r>
            <a:endParaRPr sz="1200"/>
          </a:p>
          <a:p>
            <a:pPr indent="-304800" lvl="0" marL="457200" rtl="0" algn="l">
              <a:lnSpc>
                <a:spcPct val="115000"/>
              </a:lnSpc>
              <a:spcBef>
                <a:spcPts val="0"/>
              </a:spcBef>
              <a:spcAft>
                <a:spcPts val="0"/>
              </a:spcAft>
              <a:buSzPts val="1200"/>
              <a:buChar char="-"/>
            </a:pPr>
            <a:r>
              <a:rPr lang="nl" sz="1200"/>
              <a:t>Acht delen bloem en een deel zonnebloemolie</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nl" sz="1200"/>
              <a:t>Uitleg activiteit:</a:t>
            </a:r>
            <a:endParaRPr b="1" sz="1200"/>
          </a:p>
          <a:p>
            <a:pPr indent="0" lvl="0" marL="0" rtl="0" algn="l">
              <a:lnSpc>
                <a:spcPct val="115000"/>
              </a:lnSpc>
              <a:spcBef>
                <a:spcPts val="0"/>
              </a:spcBef>
              <a:spcAft>
                <a:spcPts val="0"/>
              </a:spcAft>
              <a:buNone/>
            </a:pPr>
            <a:r>
              <a:t/>
            </a:r>
            <a:endParaRPr sz="1200"/>
          </a:p>
          <a:p>
            <a:pPr indent="-304800" lvl="0" marL="457200" rtl="0" algn="l">
              <a:lnSpc>
                <a:spcPct val="115000"/>
              </a:lnSpc>
              <a:spcBef>
                <a:spcPts val="0"/>
              </a:spcBef>
              <a:spcAft>
                <a:spcPts val="0"/>
              </a:spcAft>
              <a:buSzPts val="1200"/>
              <a:buChar char="-"/>
            </a:pPr>
            <a:r>
              <a:rPr lang="nl" sz="1200"/>
              <a:t>Meng de bloem met de zonnebloemolie tot er een kneedbaar poederig deeg ontstaat, je hebt manna gemaakt! </a:t>
            </a:r>
            <a:endParaRPr sz="1200"/>
          </a:p>
          <a:p>
            <a:pPr indent="-304800" lvl="0" marL="457200" rtl="0" algn="l">
              <a:lnSpc>
                <a:spcPct val="115000"/>
              </a:lnSpc>
              <a:spcBef>
                <a:spcPts val="0"/>
              </a:spcBef>
              <a:spcAft>
                <a:spcPts val="0"/>
              </a:spcAft>
              <a:buSzPts val="1200"/>
              <a:buChar char="-"/>
            </a:pPr>
            <a:r>
              <a:rPr lang="nl" sz="1200"/>
              <a:t>Doe het deeg in de bak en leg er vormpjes bij. </a:t>
            </a:r>
            <a:endParaRPr sz="1200"/>
          </a:p>
          <a:p>
            <a:pPr indent="-304800" lvl="0" marL="457200" rtl="0" algn="l">
              <a:lnSpc>
                <a:spcPct val="115000"/>
              </a:lnSpc>
              <a:spcBef>
                <a:spcPts val="0"/>
              </a:spcBef>
              <a:spcAft>
                <a:spcPts val="0"/>
              </a:spcAft>
              <a:buSzPts val="1200"/>
              <a:buChar char="-"/>
            </a:pPr>
            <a:r>
              <a:rPr lang="nl" sz="1200"/>
              <a:t>Kinderen kunnen het deeg kneden, broodjes en koekjes maken en met de vormpjes spelen. </a:t>
            </a:r>
            <a:endParaRPr sz="1200"/>
          </a:p>
          <a:p>
            <a:pPr indent="0" lvl="0" marL="0" marR="0" rtl="0" algn="l">
              <a:lnSpc>
                <a:spcPct val="100000"/>
              </a:lnSpc>
              <a:spcBef>
                <a:spcPts val="0"/>
              </a:spcBef>
              <a:spcAft>
                <a:spcPts val="0"/>
              </a:spcAft>
              <a:buClr>
                <a:srgbClr val="000000"/>
              </a:buClr>
              <a:buSzPts val="1600"/>
              <a:buFont typeface="Arial"/>
              <a:buNone/>
            </a:pPr>
            <a:r>
              <a:t/>
            </a:r>
            <a:endParaRPr sz="1200"/>
          </a:p>
        </p:txBody>
      </p:sp>
      <p:pic>
        <p:nvPicPr>
          <p:cNvPr id="55" name="Google Shape;55;p1"/>
          <p:cNvPicPr preferRelativeResize="0"/>
          <p:nvPr/>
        </p:nvPicPr>
        <p:blipFill>
          <a:blip r:embed="rId4">
            <a:alphaModFix/>
          </a:blip>
          <a:stretch>
            <a:fillRect/>
          </a:stretch>
        </p:blipFill>
        <p:spPr>
          <a:xfrm>
            <a:off x="2099325" y="7577300"/>
            <a:ext cx="2226926" cy="1239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CE5CD"/>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